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munkalap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Office_Excel_munkalap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Office_Excel_munkalap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Office_Excel_munkalap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Office_Excel_munkalap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Office_Excel_munkalap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4"/>
  <c:chart>
    <c:title>
      <c:tx>
        <c:rich>
          <a:bodyPr/>
          <a:lstStyle/>
          <a:p>
            <a:pPr>
              <a:defRPr/>
            </a:pPr>
            <a:r>
              <a:rPr lang="hu-HU"/>
              <a:t>Nemenkénti</a:t>
            </a:r>
            <a:r>
              <a:rPr lang="hu-HU" baseline="0"/>
              <a:t> megoszlás </a:t>
            </a:r>
          </a:p>
          <a:p>
            <a:pPr>
              <a:defRPr/>
            </a:pPr>
            <a:r>
              <a:rPr lang="hu-HU" sz="1200" baseline="0"/>
              <a:t>Össz: 51 fő</a:t>
            </a:r>
            <a:endParaRPr lang="en-US" sz="12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Munka1!$B$1</c:f>
              <c:strCache>
                <c:ptCount val="1"/>
                <c:pt idx="0">
                  <c:v>Sorozat 1</c:v>
                </c:pt>
              </c:strCache>
            </c:strRef>
          </c:tx>
          <c:cat>
            <c:strRef>
              <c:f>Munka1!$A$2:$A$5</c:f>
              <c:strCache>
                <c:ptCount val="2"/>
                <c:pt idx="0">
                  <c:v>fiu</c:v>
                </c:pt>
                <c:pt idx="1">
                  <c:v>lány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30</c:v>
                </c:pt>
                <c:pt idx="1">
                  <c:v>21</c:v>
                </c:pt>
              </c:numCache>
            </c:numRef>
          </c:val>
        </c:ser>
        <c:dLbls>
          <c:showVal val="1"/>
        </c:dLbls>
        <c:overlap val="-25"/>
        <c:axId val="81253888"/>
        <c:axId val="81255424"/>
      </c:barChart>
      <c:catAx>
        <c:axId val="81253888"/>
        <c:scaling>
          <c:orientation val="minMax"/>
        </c:scaling>
        <c:axPos val="b"/>
        <c:majorTickMark val="none"/>
        <c:tickLblPos val="nextTo"/>
        <c:crossAx val="81255424"/>
        <c:crosses val="autoZero"/>
        <c:auto val="1"/>
        <c:lblAlgn val="ctr"/>
        <c:lblOffset val="100"/>
      </c:catAx>
      <c:valAx>
        <c:axId val="812554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125388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Nemenkénti</a:t>
            </a:r>
            <a:r>
              <a:rPr lang="hu-HU" baseline="0"/>
              <a:t> megoszlás </a:t>
            </a:r>
          </a:p>
          <a:p>
            <a:pPr>
              <a:defRPr/>
            </a:pPr>
            <a:r>
              <a:rPr lang="hu-HU" sz="1200" baseline="0"/>
              <a:t>Össz: 51 fő</a:t>
            </a:r>
            <a:endParaRPr lang="en-US" sz="1200"/>
          </a:p>
        </c:rich>
      </c:tx>
      <c:layout/>
    </c:title>
    <c:plotArea>
      <c:layout/>
      <c:barChart>
        <c:barDir val="col"/>
        <c:grouping val="clustered"/>
        <c:dLbls>
          <c:showVal val="1"/>
        </c:dLbls>
        <c:overlap val="-25"/>
        <c:axId val="82405248"/>
        <c:axId val="82406784"/>
      </c:barChart>
      <c:catAx>
        <c:axId val="82405248"/>
        <c:scaling>
          <c:orientation val="minMax"/>
        </c:scaling>
        <c:axPos val="b"/>
        <c:majorTickMark val="none"/>
        <c:tickLblPos val="nextTo"/>
        <c:crossAx val="82406784"/>
        <c:crosses val="autoZero"/>
        <c:auto val="1"/>
        <c:lblAlgn val="ctr"/>
        <c:lblOffset val="100"/>
      </c:catAx>
      <c:valAx>
        <c:axId val="824067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2405248"/>
        <c:crosses val="autoZero"/>
        <c:crossBetween val="between"/>
      </c:valAx>
    </c:plotArea>
    <c:plotVisOnly val="1"/>
  </c:chart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Nemenkénti</a:t>
            </a:r>
            <a:r>
              <a:rPr lang="hu-HU" baseline="0"/>
              <a:t> megoszlás </a:t>
            </a:r>
          </a:p>
          <a:p>
            <a:pPr>
              <a:defRPr/>
            </a:pPr>
            <a:r>
              <a:rPr lang="hu-HU" sz="1200" baseline="0"/>
              <a:t>Össz: 51 fő</a:t>
            </a:r>
            <a:endParaRPr lang="en-US" sz="1200"/>
          </a:p>
        </c:rich>
      </c:tx>
      <c:layout/>
    </c:title>
    <c:plotArea>
      <c:layout/>
      <c:barChart>
        <c:barDir val="col"/>
        <c:grouping val="clustered"/>
        <c:dLbls>
          <c:showVal val="1"/>
        </c:dLbls>
        <c:overlap val="-25"/>
        <c:axId val="82468864"/>
        <c:axId val="82470400"/>
      </c:barChart>
      <c:catAx>
        <c:axId val="82468864"/>
        <c:scaling>
          <c:orientation val="minMax"/>
        </c:scaling>
        <c:axPos val="b"/>
        <c:majorTickMark val="none"/>
        <c:tickLblPos val="nextTo"/>
        <c:crossAx val="82470400"/>
        <c:crosses val="autoZero"/>
        <c:auto val="1"/>
        <c:lblAlgn val="ctr"/>
        <c:lblOffset val="100"/>
      </c:catAx>
      <c:valAx>
        <c:axId val="824704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2468864"/>
        <c:crosses val="autoZero"/>
        <c:crossBetween val="between"/>
      </c:valAx>
    </c:plotArea>
    <c:plotVisOnly val="1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Nemenkénti</a:t>
            </a:r>
            <a:r>
              <a:rPr lang="hu-HU" baseline="0"/>
              <a:t> megoszlás </a:t>
            </a:r>
          </a:p>
          <a:p>
            <a:pPr>
              <a:defRPr/>
            </a:pPr>
            <a:r>
              <a:rPr lang="hu-HU" sz="1200" baseline="0"/>
              <a:t>Össz: 51 fő</a:t>
            </a:r>
            <a:endParaRPr lang="en-US" sz="1200"/>
          </a:p>
        </c:rich>
      </c:tx>
      <c:layout/>
    </c:title>
    <c:plotArea>
      <c:layout/>
      <c:barChart>
        <c:barDir val="col"/>
        <c:grouping val="clustered"/>
        <c:dLbls>
          <c:showVal val="1"/>
        </c:dLbls>
        <c:overlap val="-25"/>
        <c:axId val="82527744"/>
        <c:axId val="82529280"/>
      </c:barChart>
      <c:catAx>
        <c:axId val="82527744"/>
        <c:scaling>
          <c:orientation val="minMax"/>
        </c:scaling>
        <c:axPos val="b"/>
        <c:majorTickMark val="none"/>
        <c:tickLblPos val="nextTo"/>
        <c:crossAx val="82529280"/>
        <c:crosses val="autoZero"/>
        <c:auto val="1"/>
        <c:lblAlgn val="ctr"/>
        <c:lblOffset val="100"/>
      </c:catAx>
      <c:valAx>
        <c:axId val="825292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2527744"/>
        <c:crosses val="autoZero"/>
        <c:crossBetween val="between"/>
      </c:valAx>
    </c:plotArea>
    <c:plotVisOnly val="1"/>
  </c:chart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Nemenkénti</a:t>
            </a:r>
            <a:r>
              <a:rPr lang="hu-HU" baseline="0"/>
              <a:t> megoszlás </a:t>
            </a:r>
          </a:p>
          <a:p>
            <a:pPr>
              <a:defRPr/>
            </a:pPr>
            <a:r>
              <a:rPr lang="hu-HU" sz="1200" baseline="0"/>
              <a:t>Össz: 51 fő</a:t>
            </a:r>
            <a:endParaRPr lang="en-US" sz="1200"/>
          </a:p>
        </c:rich>
      </c:tx>
      <c:layout/>
    </c:title>
    <c:plotArea>
      <c:layout/>
      <c:barChart>
        <c:barDir val="col"/>
        <c:grouping val="clustered"/>
        <c:dLbls>
          <c:showVal val="1"/>
        </c:dLbls>
        <c:overlap val="-25"/>
        <c:axId val="82794368"/>
        <c:axId val="82795904"/>
      </c:barChart>
      <c:catAx>
        <c:axId val="82794368"/>
        <c:scaling>
          <c:orientation val="minMax"/>
        </c:scaling>
        <c:axPos val="b"/>
        <c:majorTickMark val="none"/>
        <c:tickLblPos val="nextTo"/>
        <c:crossAx val="82795904"/>
        <c:crosses val="autoZero"/>
        <c:auto val="1"/>
        <c:lblAlgn val="ctr"/>
        <c:lblOffset val="100"/>
      </c:catAx>
      <c:valAx>
        <c:axId val="827959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2794368"/>
        <c:crosses val="autoZero"/>
        <c:crossBetween val="between"/>
      </c:valAx>
    </c:plotArea>
    <c:plotVisOnly val="1"/>
  </c:chart>
  <c:externalData r:id="rId2"/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Nemenkénti</a:t>
            </a:r>
            <a:r>
              <a:rPr lang="hu-HU" baseline="0"/>
              <a:t> megoszlás </a:t>
            </a:r>
          </a:p>
          <a:p>
            <a:pPr>
              <a:defRPr/>
            </a:pPr>
            <a:r>
              <a:rPr lang="hu-HU" sz="1200" baseline="0"/>
              <a:t>Össz: 51 fő</a:t>
            </a:r>
            <a:endParaRPr lang="en-US" sz="1200"/>
          </a:p>
        </c:rich>
      </c:tx>
      <c:layout/>
    </c:title>
    <c:plotArea>
      <c:layout/>
      <c:barChart>
        <c:barDir val="col"/>
        <c:grouping val="clustered"/>
        <c:dLbls>
          <c:showVal val="1"/>
        </c:dLbls>
        <c:overlap val="-25"/>
        <c:axId val="84089472"/>
        <c:axId val="84128128"/>
      </c:barChart>
      <c:catAx>
        <c:axId val="84089472"/>
        <c:scaling>
          <c:orientation val="minMax"/>
        </c:scaling>
        <c:axPos val="b"/>
        <c:majorTickMark val="none"/>
        <c:tickLblPos val="nextTo"/>
        <c:crossAx val="84128128"/>
        <c:crosses val="autoZero"/>
        <c:auto val="1"/>
        <c:lblAlgn val="ctr"/>
        <c:lblOffset val="100"/>
      </c:catAx>
      <c:valAx>
        <c:axId val="8412812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4089472"/>
        <c:crosses val="autoZero"/>
        <c:crossBetween val="between"/>
      </c:valAx>
    </c:plotArea>
    <c:plotVisOnly val="1"/>
  </c:chart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u-HU"/>
              <a:t>Nemenkénti</a:t>
            </a:r>
            <a:r>
              <a:rPr lang="hu-HU" baseline="0"/>
              <a:t> megoszlás </a:t>
            </a:r>
          </a:p>
          <a:p>
            <a:pPr>
              <a:defRPr/>
            </a:pPr>
            <a:r>
              <a:rPr lang="hu-HU" sz="1200" baseline="0"/>
              <a:t>Össz: 51 fő</a:t>
            </a:r>
            <a:endParaRPr lang="en-US" sz="1200"/>
          </a:p>
        </c:rich>
      </c:tx>
      <c:layout/>
    </c:title>
    <c:plotArea>
      <c:layout/>
      <c:barChart>
        <c:barDir val="col"/>
        <c:grouping val="clustered"/>
        <c:dLbls>
          <c:showVal val="1"/>
        </c:dLbls>
        <c:overlap val="-25"/>
        <c:axId val="83112704"/>
        <c:axId val="83128704"/>
      </c:barChart>
      <c:catAx>
        <c:axId val="83112704"/>
        <c:scaling>
          <c:orientation val="minMax"/>
        </c:scaling>
        <c:axPos val="b"/>
        <c:majorTickMark val="none"/>
        <c:tickLblPos val="nextTo"/>
        <c:crossAx val="83128704"/>
        <c:crosses val="autoZero"/>
        <c:auto val="1"/>
        <c:lblAlgn val="ctr"/>
        <c:lblOffset val="100"/>
      </c:catAx>
      <c:valAx>
        <c:axId val="831287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3112704"/>
        <c:crosses val="autoZero"/>
        <c:crossBetween val="between"/>
      </c:valAx>
    </c:plotArea>
    <c:plotVisOnly val="1"/>
  </c:chart>
  <c:externalData r:id="rId2"/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6166425" cy="210312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6166425" cy="21031200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6166425" cy="2103120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6166425" cy="21031200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6166425" cy="21031200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36166425" cy="2103120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8B91-9440-4EF6-804D-44622087E100}" type="datetimeFigureOut">
              <a:rPr lang="hu-HU" smtClean="0"/>
              <a:pPr/>
              <a:t>2011.11.09.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ECCD-0FB5-4472-938D-FAEE53352E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8B91-9440-4EF6-804D-44622087E100}" type="datetimeFigureOut">
              <a:rPr lang="hu-HU" smtClean="0"/>
              <a:pPr/>
              <a:t>2011.11.09.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ECCD-0FB5-4472-938D-FAEE53352E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8B91-9440-4EF6-804D-44622087E100}" type="datetimeFigureOut">
              <a:rPr lang="hu-HU" smtClean="0"/>
              <a:pPr/>
              <a:t>2011.11.09.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ECCD-0FB5-4472-938D-FAEE53352E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8B91-9440-4EF6-804D-44622087E100}" type="datetimeFigureOut">
              <a:rPr lang="hu-HU" smtClean="0"/>
              <a:pPr/>
              <a:t>2011.11.09.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ECCD-0FB5-4472-938D-FAEE53352E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8B91-9440-4EF6-804D-44622087E100}" type="datetimeFigureOut">
              <a:rPr lang="hu-HU" smtClean="0"/>
              <a:pPr/>
              <a:t>2011.11.09.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ECCD-0FB5-4472-938D-FAEE53352E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8B91-9440-4EF6-804D-44622087E100}" type="datetimeFigureOut">
              <a:rPr lang="hu-HU" smtClean="0"/>
              <a:pPr/>
              <a:t>2011.11.09.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ECCD-0FB5-4472-938D-FAEE53352E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8B91-9440-4EF6-804D-44622087E100}" type="datetimeFigureOut">
              <a:rPr lang="hu-HU" smtClean="0"/>
              <a:pPr/>
              <a:t>2011.11.09.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ECCD-0FB5-4472-938D-FAEE53352E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8B91-9440-4EF6-804D-44622087E100}" type="datetimeFigureOut">
              <a:rPr lang="hu-HU" smtClean="0"/>
              <a:pPr/>
              <a:t>2011.11.09.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ECCD-0FB5-4472-938D-FAEE53352E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8B91-9440-4EF6-804D-44622087E100}" type="datetimeFigureOut">
              <a:rPr lang="hu-HU" smtClean="0"/>
              <a:pPr/>
              <a:t>2011.11.09.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ECCD-0FB5-4472-938D-FAEE53352E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8B91-9440-4EF6-804D-44622087E100}" type="datetimeFigureOut">
              <a:rPr lang="hu-HU" smtClean="0"/>
              <a:pPr/>
              <a:t>2011.11.09.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ECCD-0FB5-4472-938D-FAEE53352E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8B91-9440-4EF6-804D-44622087E100}" type="datetimeFigureOut">
              <a:rPr lang="hu-HU" smtClean="0"/>
              <a:pPr/>
              <a:t>2011.11.09.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CECCD-0FB5-4472-938D-FAEE53352E9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F8B91-9440-4EF6-804D-44622087E100}" type="datetimeFigureOut">
              <a:rPr lang="hu-HU" smtClean="0"/>
              <a:pPr/>
              <a:t>2011.11.09.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CECCD-0FB5-4472-938D-FAEE53352E9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Relationship Id="rId9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3.jpeg"/><Relationship Id="rId9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 err="1" smtClean="0">
                <a:latin typeface="Verdana" pitchFamily="34" charset="0"/>
              </a:rPr>
              <a:t>Támop</a:t>
            </a:r>
            <a:r>
              <a:rPr lang="hu-HU" sz="3600" dirty="0" smtClean="0">
                <a:latin typeface="Verdana" pitchFamily="34" charset="0"/>
              </a:rPr>
              <a:t> 5.2.5/A-10/2-2010-0041</a:t>
            </a:r>
            <a:r>
              <a:rPr lang="hu-HU" sz="2800" dirty="0" smtClean="0">
                <a:latin typeface="Verdana" pitchFamily="34" charset="0"/>
              </a:rPr>
              <a:t/>
            </a:r>
            <a:br>
              <a:rPr lang="hu-HU" sz="2800" dirty="0" smtClean="0">
                <a:latin typeface="Verdana" pitchFamily="34" charset="0"/>
              </a:rPr>
            </a:br>
            <a:r>
              <a:rPr lang="hu-HU" sz="2800" dirty="0" smtClean="0">
                <a:latin typeface="Verdana" pitchFamily="34" charset="0"/>
              </a:rPr>
              <a:t/>
            </a:r>
            <a:br>
              <a:rPr lang="hu-HU" sz="2800" dirty="0" smtClean="0">
                <a:latin typeface="Verdana" pitchFamily="34" charset="0"/>
              </a:rPr>
            </a:br>
            <a:r>
              <a:rPr lang="hu-HU" sz="2800" dirty="0" smtClean="0">
                <a:latin typeface="Verdana" pitchFamily="34" charset="0"/>
              </a:rPr>
              <a:t>„Klubhálózattal a szociális hátrányok leküzdéséért”</a:t>
            </a:r>
            <a:endParaRPr lang="hu-HU" sz="2800" dirty="0">
              <a:latin typeface="Verdana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latin typeface="Verdana" pitchFamily="34" charset="0"/>
              </a:rPr>
              <a:t>Nyitórendezvény</a:t>
            </a:r>
          </a:p>
          <a:p>
            <a:r>
              <a:rPr lang="hu-HU" dirty="0" smtClean="0">
                <a:latin typeface="Verdana" pitchFamily="34" charset="0"/>
              </a:rPr>
              <a:t>2011.November 10</a:t>
            </a:r>
            <a:endParaRPr lang="hu-HU" dirty="0">
              <a:latin typeface="Verdan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857224" y="121442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Helyszínek bemutatása: Szászvár</a:t>
            </a:r>
          </a:p>
        </p:txBody>
      </p:sp>
      <p:pic>
        <p:nvPicPr>
          <p:cNvPr id="8" name="Kép 7" descr="IMG_00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1785927"/>
            <a:ext cx="4833970" cy="362547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857224" y="1214422"/>
            <a:ext cx="73581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Célcsoport bemutatása:</a:t>
            </a:r>
          </a:p>
          <a:p>
            <a:endParaRPr lang="hu-HU" dirty="0" smtClean="0"/>
          </a:p>
          <a:p>
            <a:r>
              <a:rPr lang="hu-HU" dirty="0" smtClean="0"/>
              <a:t>- 2010 júniusában kaptunk tájékoztatást a pályázati feltételekről</a:t>
            </a:r>
          </a:p>
          <a:p>
            <a:pPr>
              <a:buFontTx/>
              <a:buChar char="-"/>
            </a:pPr>
            <a:r>
              <a:rPr lang="hu-HU" dirty="0" smtClean="0"/>
              <a:t>2010 júliusában a Családsegítő és Gyermekjóléti Szolgálat munkatársainak   segítségével megkezdte a szükségletfelmérést.</a:t>
            </a:r>
          </a:p>
          <a:p>
            <a:r>
              <a:rPr lang="hu-HU" dirty="0" smtClean="0"/>
              <a:t> </a:t>
            </a:r>
          </a:p>
          <a:p>
            <a:r>
              <a:rPr lang="hu-HU" dirty="0" smtClean="0"/>
              <a:t>A felmérést a családgondozók a gyermekjóléti alapellátásban gondozott családjaik körében végezték el.</a:t>
            </a:r>
          </a:p>
          <a:p>
            <a:endParaRPr lang="hu-HU" dirty="0" smtClean="0"/>
          </a:p>
          <a:p>
            <a:r>
              <a:rPr lang="hu-HU" dirty="0" smtClean="0"/>
              <a:t>Végül 51 gyermeket és családját választottuk ki, akik megfelelnek a pályázati kiírásnak.</a:t>
            </a:r>
          </a:p>
          <a:p>
            <a:endParaRPr lang="hu-HU" dirty="0" smtClean="0"/>
          </a:p>
          <a:p>
            <a:r>
              <a:rPr lang="hu-HU" dirty="0" smtClean="0"/>
              <a:t>A következő diák ezen gyermekek és szüleik szociális és egyéb helyzetét mutatják be.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8" name="Diagram 7"/>
          <p:cNvGraphicFramePr/>
          <p:nvPr/>
        </p:nvGraphicFramePr>
        <p:xfrm>
          <a:off x="785786" y="1142984"/>
          <a:ext cx="700092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8" name="Diagram 7"/>
          <p:cNvGraphicFramePr/>
          <p:nvPr/>
        </p:nvGraphicFramePr>
        <p:xfrm>
          <a:off x="785786" y="1142984"/>
          <a:ext cx="700092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8" name="Diagram 7"/>
          <p:cNvGraphicFramePr/>
          <p:nvPr/>
        </p:nvGraphicFramePr>
        <p:xfrm>
          <a:off x="785786" y="1142984"/>
          <a:ext cx="700092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8" name="Diagram 7"/>
          <p:cNvGraphicFramePr/>
          <p:nvPr/>
        </p:nvGraphicFramePr>
        <p:xfrm>
          <a:off x="785786" y="1142984"/>
          <a:ext cx="700092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8" name="Diagram 7"/>
          <p:cNvGraphicFramePr/>
          <p:nvPr/>
        </p:nvGraphicFramePr>
        <p:xfrm>
          <a:off x="785786" y="1142984"/>
          <a:ext cx="700092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8" name="Diagram 7"/>
          <p:cNvGraphicFramePr/>
          <p:nvPr/>
        </p:nvGraphicFramePr>
        <p:xfrm>
          <a:off x="785786" y="1142984"/>
          <a:ext cx="700092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graphicFrame>
        <p:nvGraphicFramePr>
          <p:cNvPr id="8" name="Diagram 7"/>
          <p:cNvGraphicFramePr/>
          <p:nvPr/>
        </p:nvGraphicFramePr>
        <p:xfrm>
          <a:off x="785786" y="1142984"/>
          <a:ext cx="7000924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000100" y="1357298"/>
            <a:ext cx="7143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Összegezve: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Ingerszegény, </a:t>
            </a:r>
            <a:r>
              <a:rPr lang="hu-HU" dirty="0" err="1" smtClean="0"/>
              <a:t>szegregált</a:t>
            </a:r>
            <a:r>
              <a:rPr lang="hu-HU" dirty="0" smtClean="0"/>
              <a:t> környezet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Alapvető szükségletek kielégítetlenek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Szülők alacsony iskolai végzettsége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Kapcsolatban állnak a szociális ellátórendszerrel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Kirekedtek a munkaerő- piacról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Magas tanórai hiányzások</a:t>
            </a:r>
          </a:p>
          <a:p>
            <a:pPr>
              <a:buFontTx/>
              <a:buChar char="-"/>
            </a:pPr>
            <a:endParaRPr lang="hu-H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1142976" y="1571613"/>
            <a:ext cx="70723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Főkedvezményezett:   </a:t>
            </a:r>
            <a:r>
              <a:rPr lang="hu-HU" dirty="0" smtClean="0"/>
              <a:t>Komlói Kistérség Többcélú Önkormányzati Társulás</a:t>
            </a:r>
          </a:p>
          <a:p>
            <a:r>
              <a:rPr lang="hu-HU" b="1" dirty="0" smtClean="0"/>
              <a:t>Szakmai megvalósító: </a:t>
            </a:r>
            <a:r>
              <a:rPr lang="hu-HU" dirty="0" smtClean="0"/>
              <a:t>Komlói Kistérség Többcélú önkormányzati Társulás   		    Családsegítő és Gyermekjóléti Szolgálat</a:t>
            </a:r>
          </a:p>
          <a:p>
            <a:r>
              <a:rPr lang="hu-HU" b="1" dirty="0" smtClean="0"/>
              <a:t>Támogatás összege:    49 775 575Ft</a:t>
            </a:r>
          </a:p>
          <a:p>
            <a:r>
              <a:rPr lang="hu-HU" b="1" dirty="0" smtClean="0"/>
              <a:t>Megvalósítás Időszaka: </a:t>
            </a:r>
            <a:r>
              <a:rPr lang="hu-HU" dirty="0" smtClean="0"/>
              <a:t>2011.09.01-2013.08.31</a:t>
            </a:r>
          </a:p>
          <a:p>
            <a:r>
              <a:rPr lang="hu-HU" b="1" dirty="0" smtClean="0"/>
              <a:t>Közreműködő szervezetek:</a:t>
            </a:r>
          </a:p>
          <a:p>
            <a:pPr>
              <a:buFontTx/>
              <a:buChar char="-"/>
            </a:pPr>
            <a:r>
              <a:rPr lang="hu-HU" dirty="0" smtClean="0"/>
              <a:t> Komlói Kistérség Többcélú Önkormányzati Társulás Munkaszervezete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Karbon-kör Egyesület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Alapfokú Oktatási Intézmények</a:t>
            </a:r>
          </a:p>
          <a:p>
            <a:r>
              <a:rPr lang="hu-HU" b="1" dirty="0" smtClean="0"/>
              <a:t>Megvalósítás helyszínei:</a:t>
            </a:r>
          </a:p>
          <a:p>
            <a:pPr>
              <a:buFontTx/>
              <a:buChar char="-"/>
            </a:pPr>
            <a:r>
              <a:rPr lang="hu-HU" dirty="0" smtClean="0"/>
              <a:t> Komló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Szászvár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Magyarszék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Hosszúhetény</a:t>
            </a:r>
          </a:p>
          <a:p>
            <a:r>
              <a:rPr lang="hu-HU" dirty="0"/>
              <a:t> 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000100" y="1142984"/>
            <a:ext cx="7143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Fő problémák</a:t>
            </a:r>
            <a:r>
              <a:rPr lang="hu-HU" b="1" dirty="0" smtClean="0"/>
              <a:t>:</a:t>
            </a:r>
          </a:p>
          <a:p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Biológiai szükségletek kielégítetlensége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Nem megfelelő táplálkozás, higiéniai szokások, elhanyagolt külső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Alacsony szintű kommunikáció, alacsony szókincs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Életkoruknak nem megfelelő játékok, készségfejlesztő eszközök hiánya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Normáktól eltérő mintakövetés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Szétszórtság, túlmozgékonyság, vagy gátoltság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nincs családi motivációs háttér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000100" y="928670"/>
            <a:ext cx="7143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Klub</a:t>
            </a:r>
          </a:p>
          <a:p>
            <a:r>
              <a:rPr lang="hu-HU" b="1" dirty="0" smtClean="0"/>
              <a:t>Nyitva tartás: </a:t>
            </a:r>
            <a:r>
              <a:rPr lang="hu-HU" dirty="0" smtClean="0"/>
              <a:t>		</a:t>
            </a:r>
            <a:r>
              <a:rPr lang="hu-HU" b="1" dirty="0" err="1" smtClean="0"/>
              <a:t>H-Cs</a:t>
            </a:r>
            <a:r>
              <a:rPr lang="hu-HU" b="1" dirty="0" smtClean="0"/>
              <a:t>: 12:00-17:00 óra</a:t>
            </a:r>
          </a:p>
          <a:p>
            <a:r>
              <a:rPr lang="hu-HU" b="1" dirty="0" smtClean="0"/>
              <a:t>Tevékenység:</a:t>
            </a:r>
          </a:p>
          <a:p>
            <a:pPr>
              <a:buFontTx/>
              <a:buChar char="-"/>
            </a:pPr>
            <a:r>
              <a:rPr lang="hu-HU" dirty="0" smtClean="0"/>
              <a:t>„Csevegő percek”- 			napi 1 óra</a:t>
            </a:r>
          </a:p>
          <a:p>
            <a:pPr>
              <a:buFontTx/>
              <a:buChar char="-"/>
            </a:pPr>
            <a:r>
              <a:rPr lang="hu-HU" dirty="0" smtClean="0"/>
              <a:t> Tantárgyi segítségnyújtás- 		napi 1 óra</a:t>
            </a:r>
          </a:p>
          <a:p>
            <a:pPr>
              <a:buFontTx/>
              <a:buChar char="-"/>
            </a:pPr>
            <a:r>
              <a:rPr lang="hu-HU" dirty="0" smtClean="0"/>
              <a:t> Irányított játék-	 		napi 1 óra</a:t>
            </a:r>
          </a:p>
          <a:p>
            <a:pPr>
              <a:buFontTx/>
              <a:buChar char="-"/>
            </a:pPr>
            <a:r>
              <a:rPr lang="hu-HU" dirty="0" smtClean="0"/>
              <a:t> Szabad játék- 			napi 1 óra</a:t>
            </a:r>
          </a:p>
          <a:p>
            <a:pPr>
              <a:buFontTx/>
              <a:buChar char="-"/>
            </a:pPr>
            <a:r>
              <a:rPr lang="hu-HU" dirty="0" smtClean="0"/>
              <a:t> „</a:t>
            </a:r>
            <a:r>
              <a:rPr lang="hu-HU" dirty="0" err="1" smtClean="0"/>
              <a:t>Uzsi</a:t>
            </a:r>
            <a:r>
              <a:rPr lang="hu-HU" dirty="0" smtClean="0"/>
              <a:t> percek”-			heti 2 alkalom</a:t>
            </a:r>
          </a:p>
          <a:p>
            <a:pPr>
              <a:buFontTx/>
              <a:buChar char="-"/>
            </a:pPr>
            <a:r>
              <a:rPr lang="hu-HU" dirty="0" smtClean="0"/>
              <a:t> Tehetséggondozó program		heti 1 alkalommal 1 óra</a:t>
            </a:r>
          </a:p>
          <a:p>
            <a:pPr>
              <a:buFontTx/>
              <a:buChar char="-"/>
            </a:pPr>
            <a:r>
              <a:rPr lang="hu-HU" dirty="0" smtClean="0"/>
              <a:t> Kreatív foglalkozás-		havonta 1 alkalom</a:t>
            </a:r>
          </a:p>
          <a:p>
            <a:endParaRPr lang="hu-HU" dirty="0" smtClean="0"/>
          </a:p>
          <a:p>
            <a:r>
              <a:rPr lang="hu-HU" b="1" dirty="0" smtClean="0"/>
              <a:t>Tematikus csoportfoglalkozások</a:t>
            </a:r>
            <a:r>
              <a:rPr lang="hu-HU" dirty="0" smtClean="0"/>
              <a:t>- 	évente 10 alkalom 4 órában</a:t>
            </a:r>
          </a:p>
          <a:p>
            <a:endParaRPr lang="hu-HU" dirty="0" smtClean="0"/>
          </a:p>
          <a:p>
            <a:pPr marL="342900" indent="-342900">
              <a:buAutoNum type="arabicPeriod"/>
            </a:pPr>
            <a:r>
              <a:rPr lang="hu-HU" dirty="0" smtClean="0"/>
              <a:t>Személyiség érését és a szocializációt elősegítő csoportos foglalkozás</a:t>
            </a:r>
          </a:p>
          <a:p>
            <a:pPr marL="342900" indent="-342900">
              <a:buAutoNum type="arabicPeriod"/>
            </a:pPr>
            <a:r>
              <a:rPr lang="hu-HU" dirty="0" smtClean="0"/>
              <a:t>Önsegítő, közösségépítő, agressziókezelő csoportfoglalkozás</a:t>
            </a:r>
          </a:p>
          <a:p>
            <a:pPr marL="342900" indent="-342900">
              <a:buAutoNum type="arabicPeriod"/>
            </a:pPr>
            <a:r>
              <a:rPr lang="hu-HU" dirty="0" smtClean="0"/>
              <a:t>Szülői szerepek erősítését szolgáló foglalkozás 6 alkalommal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000100" y="928670"/>
            <a:ext cx="71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Klub egyéb programjai:</a:t>
            </a:r>
          </a:p>
          <a:p>
            <a:endParaRPr lang="hu-HU" b="1" dirty="0" smtClean="0"/>
          </a:p>
          <a:p>
            <a:r>
              <a:rPr lang="hu-HU" b="1" dirty="0" smtClean="0"/>
              <a:t>Kirándulások</a:t>
            </a:r>
            <a:r>
              <a:rPr lang="hu-HU" dirty="0" smtClean="0"/>
              <a:t> 2 év alatt 10 alkalommal</a:t>
            </a:r>
          </a:p>
          <a:p>
            <a:pPr>
              <a:buFontTx/>
              <a:buChar char="-"/>
            </a:pPr>
            <a:r>
              <a:rPr lang="hu-HU" dirty="0" smtClean="0"/>
              <a:t>Színház,mozi</a:t>
            </a:r>
          </a:p>
          <a:p>
            <a:pPr>
              <a:buFontTx/>
              <a:buChar char="-"/>
            </a:pPr>
            <a:r>
              <a:rPr lang="hu-HU" dirty="0" smtClean="0"/>
              <a:t> természeti helyek</a:t>
            </a:r>
          </a:p>
          <a:p>
            <a:pPr>
              <a:buFontTx/>
              <a:buChar char="-"/>
            </a:pPr>
            <a:r>
              <a:rPr lang="hu-HU" dirty="0" smtClean="0"/>
              <a:t> fürdők, vidámpark</a:t>
            </a:r>
          </a:p>
          <a:p>
            <a:pPr>
              <a:buFontTx/>
              <a:buChar char="-"/>
            </a:pPr>
            <a:endParaRPr lang="hu-HU" dirty="0" smtClean="0"/>
          </a:p>
          <a:p>
            <a:r>
              <a:rPr lang="hu-HU" b="1" dirty="0" smtClean="0"/>
              <a:t>Önkéntes munka</a:t>
            </a:r>
          </a:p>
          <a:p>
            <a:pPr>
              <a:buFontTx/>
              <a:buChar char="-"/>
            </a:pPr>
            <a:r>
              <a:rPr lang="hu-HU" dirty="0" smtClean="0"/>
              <a:t>Magyar Vöröskereszt</a:t>
            </a:r>
          </a:p>
          <a:p>
            <a:pPr>
              <a:buFontTx/>
              <a:buChar char="-"/>
            </a:pPr>
            <a:r>
              <a:rPr lang="hu-HU" dirty="0" smtClean="0"/>
              <a:t> Önkéntes Tűzoltóság</a:t>
            </a:r>
          </a:p>
          <a:p>
            <a:pPr>
              <a:buFontTx/>
              <a:buChar char="-"/>
            </a:pPr>
            <a:endParaRPr lang="hu-HU" dirty="0" smtClean="0"/>
          </a:p>
          <a:p>
            <a:r>
              <a:rPr lang="hu-HU" b="1" dirty="0" smtClean="0"/>
              <a:t>Tábor</a:t>
            </a:r>
            <a:r>
              <a:rPr lang="hu-HU" dirty="0" smtClean="0"/>
              <a:t> (1 hetes)</a:t>
            </a:r>
          </a:p>
          <a:p>
            <a:pPr>
              <a:buFontTx/>
              <a:buChar char="-"/>
            </a:pPr>
            <a:endParaRPr lang="hu-HU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000100" y="928670"/>
            <a:ext cx="71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Kiegészítő tevékenység:</a:t>
            </a:r>
          </a:p>
          <a:p>
            <a:endParaRPr lang="hu-HU" b="1" dirty="0" smtClean="0"/>
          </a:p>
          <a:p>
            <a:pPr>
              <a:buFontTx/>
              <a:buChar char="-"/>
            </a:pPr>
            <a:r>
              <a:rPr lang="hu-HU" dirty="0" smtClean="0"/>
              <a:t> Mentor tanárok tevékenysége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Családgondozók tevékenysége</a:t>
            </a:r>
          </a:p>
          <a:p>
            <a:pPr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r>
              <a:rPr lang="hu-HU" dirty="0" smtClean="0"/>
              <a:t> </a:t>
            </a:r>
            <a:r>
              <a:rPr lang="hu-HU" dirty="0" err="1" smtClean="0"/>
              <a:t>Golob</a:t>
            </a:r>
            <a:r>
              <a:rPr lang="hu-HU" dirty="0" smtClean="0"/>
              <a:t> András gyermek szakpszichológus önkéntes tevékenysége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000100" y="928670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Képek</a:t>
            </a:r>
          </a:p>
        </p:txBody>
      </p:sp>
      <p:pic>
        <p:nvPicPr>
          <p:cNvPr id="8" name="Kép 7" descr="IMG_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1357298"/>
            <a:ext cx="1828800" cy="2438400"/>
          </a:xfrm>
          <a:prstGeom prst="rect">
            <a:avLst/>
          </a:prstGeom>
        </p:spPr>
      </p:pic>
      <p:pic>
        <p:nvPicPr>
          <p:cNvPr id="10" name="Kép 9" descr="IMG_002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1214422"/>
            <a:ext cx="2965448" cy="2224086"/>
          </a:xfrm>
          <a:prstGeom prst="rect">
            <a:avLst/>
          </a:prstGeom>
        </p:spPr>
      </p:pic>
      <p:pic>
        <p:nvPicPr>
          <p:cNvPr id="11" name="Kép 10" descr="IMG_003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1214422"/>
            <a:ext cx="2965448" cy="2224086"/>
          </a:xfrm>
          <a:prstGeom prst="rect">
            <a:avLst/>
          </a:prstGeom>
        </p:spPr>
      </p:pic>
      <p:pic>
        <p:nvPicPr>
          <p:cNvPr id="12" name="Kép 11" descr="IMG_003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3571876"/>
            <a:ext cx="1828800" cy="2438400"/>
          </a:xfrm>
          <a:prstGeom prst="rect">
            <a:avLst/>
          </a:prstGeom>
        </p:spPr>
      </p:pic>
      <p:pic>
        <p:nvPicPr>
          <p:cNvPr id="13" name="Kép 12" descr="IMG_006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43570" y="3643314"/>
            <a:ext cx="2697170" cy="202287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0042"/>
            <a:ext cx="2714644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000100" y="500042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Képek</a:t>
            </a:r>
          </a:p>
        </p:txBody>
      </p:sp>
      <p:pic>
        <p:nvPicPr>
          <p:cNvPr id="14" name="Kép 13" descr="Klub Magyarszék 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928670"/>
            <a:ext cx="2857520" cy="2143141"/>
          </a:xfrm>
          <a:prstGeom prst="rect">
            <a:avLst/>
          </a:prstGeom>
        </p:spPr>
      </p:pic>
      <p:pic>
        <p:nvPicPr>
          <p:cNvPr id="15" name="Kép 14" descr="Klub Magyarszék 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3214686"/>
            <a:ext cx="2952770" cy="2214578"/>
          </a:xfrm>
          <a:prstGeom prst="rect">
            <a:avLst/>
          </a:prstGeom>
        </p:spPr>
      </p:pic>
      <p:pic>
        <p:nvPicPr>
          <p:cNvPr id="16" name="Kép 15" descr="Klub Magyarszék 0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0430" y="928670"/>
            <a:ext cx="2928958" cy="2143116"/>
          </a:xfrm>
          <a:prstGeom prst="rect">
            <a:avLst/>
          </a:prstGeom>
        </p:spPr>
      </p:pic>
      <p:pic>
        <p:nvPicPr>
          <p:cNvPr id="18" name="Kép 17" descr="P101011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0430" y="3214686"/>
            <a:ext cx="2965485" cy="2224114"/>
          </a:xfrm>
          <a:prstGeom prst="rect">
            <a:avLst/>
          </a:prstGeom>
        </p:spPr>
      </p:pic>
      <p:pic>
        <p:nvPicPr>
          <p:cNvPr id="19" name="Kép 18" descr="P101011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2264" y="2428868"/>
            <a:ext cx="2298730" cy="172404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0042"/>
            <a:ext cx="2714644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000100" y="500042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Képek</a:t>
            </a:r>
          </a:p>
        </p:txBody>
      </p:sp>
      <p:pic>
        <p:nvPicPr>
          <p:cNvPr id="13" name="Kép 12" descr="DSCF41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9566" y="928670"/>
            <a:ext cx="2762301" cy="2071726"/>
          </a:xfrm>
          <a:prstGeom prst="rect">
            <a:avLst/>
          </a:prstGeom>
        </p:spPr>
      </p:pic>
      <p:pic>
        <p:nvPicPr>
          <p:cNvPr id="17" name="Kép 16" descr="DSCF41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1941" y="3071810"/>
            <a:ext cx="2857519" cy="2143140"/>
          </a:xfrm>
          <a:prstGeom prst="rect">
            <a:avLst/>
          </a:prstGeom>
        </p:spPr>
      </p:pic>
      <p:pic>
        <p:nvPicPr>
          <p:cNvPr id="20" name="Kép 19" descr="IMG_0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357554" y="2500306"/>
            <a:ext cx="2857522" cy="2143142"/>
          </a:xfrm>
          <a:prstGeom prst="rect">
            <a:avLst/>
          </a:prstGeom>
        </p:spPr>
      </p:pic>
      <p:pic>
        <p:nvPicPr>
          <p:cNvPr id="21" name="Kép 20" descr="DSCF415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00760" y="3357562"/>
            <a:ext cx="2857520" cy="2143140"/>
          </a:xfrm>
          <a:prstGeom prst="rect">
            <a:avLst/>
          </a:prstGeom>
        </p:spPr>
      </p:pic>
      <p:pic>
        <p:nvPicPr>
          <p:cNvPr id="22" name="Kép 21" descr="DSCF415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00760" y="1214422"/>
            <a:ext cx="2666987" cy="20002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0042"/>
            <a:ext cx="2714644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1643042" y="2071678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 smtClean="0"/>
              <a:t>Köszönöm megtisztelő figyelmüket!</a:t>
            </a:r>
            <a:endParaRPr lang="hu-HU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857224" y="1214422"/>
            <a:ext cx="73581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Közreműködő szakemberek:</a:t>
            </a:r>
          </a:p>
          <a:p>
            <a:endParaRPr lang="hu-HU" dirty="0"/>
          </a:p>
          <a:p>
            <a:pPr>
              <a:buFontTx/>
              <a:buChar char="-"/>
            </a:pPr>
            <a:r>
              <a:rPr lang="hu-HU" dirty="0" err="1" smtClean="0"/>
              <a:t>Elmontné</a:t>
            </a:r>
            <a:r>
              <a:rPr lang="hu-HU" dirty="0" smtClean="0"/>
              <a:t> </a:t>
            </a:r>
            <a:r>
              <a:rPr lang="hu-HU" dirty="0" err="1" smtClean="0"/>
              <a:t>Popán</a:t>
            </a:r>
            <a:r>
              <a:rPr lang="hu-HU" dirty="0" smtClean="0"/>
              <a:t> Ildikó –	 projektmenedzser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Fehér Imre – 		szakmai vezető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Kiss Béláné – 		pénzügyi vezető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err="1" smtClean="0"/>
              <a:t>Plaszauer</a:t>
            </a:r>
            <a:r>
              <a:rPr lang="hu-HU" dirty="0" smtClean="0"/>
              <a:t> Gabriella – 	szakmai asszisztens</a:t>
            </a:r>
          </a:p>
          <a:p>
            <a:pPr>
              <a:buFontTx/>
              <a:buChar char="-"/>
            </a:pPr>
            <a:endParaRPr lang="hu-HU" dirty="0"/>
          </a:p>
          <a:p>
            <a:pPr>
              <a:buFontTx/>
              <a:buChar char="-"/>
            </a:pPr>
            <a:r>
              <a:rPr lang="hu-HU" dirty="0" smtClean="0"/>
              <a:t> Ács Gáborné –		 gyógypedagógus</a:t>
            </a:r>
          </a:p>
          <a:p>
            <a:pPr>
              <a:buFontTx/>
              <a:buChar char="-"/>
            </a:pPr>
            <a:r>
              <a:rPr lang="hu-HU" dirty="0" err="1" smtClean="0"/>
              <a:t>Linkné</a:t>
            </a:r>
            <a:r>
              <a:rPr lang="hu-HU" dirty="0" smtClean="0"/>
              <a:t> Kelemen Petra –	 szociális munkás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Molnár Gyuláné – 	 szociális gondozó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Orbán Éva –		 szociálpedagógus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Csősz Beáta –		 egészségtan tanár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Lakatos Andrea – 		 pszichológus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err="1" smtClean="0"/>
              <a:t>Zag</a:t>
            </a:r>
            <a:r>
              <a:rPr lang="hu-HU" dirty="0" smtClean="0"/>
              <a:t> Zita – 		 szociálpedagógus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err="1" smtClean="0"/>
              <a:t>Kult</a:t>
            </a:r>
            <a:r>
              <a:rPr lang="hu-HU" dirty="0" smtClean="0"/>
              <a:t> Zoltán-		 szociális munkás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err="1" smtClean="0"/>
              <a:t>Marcsekné</a:t>
            </a:r>
            <a:r>
              <a:rPr lang="hu-HU" dirty="0" smtClean="0"/>
              <a:t> </a:t>
            </a:r>
            <a:r>
              <a:rPr lang="hu-HU" dirty="0" err="1" smtClean="0"/>
              <a:t>Zag</a:t>
            </a:r>
            <a:r>
              <a:rPr lang="hu-HU" dirty="0" smtClean="0"/>
              <a:t> Bernadett- 	 szociálpedagógus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857224" y="1214422"/>
            <a:ext cx="7358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Közreműködő szakemberek:</a:t>
            </a:r>
          </a:p>
          <a:p>
            <a:endParaRPr lang="hu-HU" dirty="0"/>
          </a:p>
          <a:p>
            <a:pPr>
              <a:buFontTx/>
              <a:buChar char="-"/>
            </a:pPr>
            <a:r>
              <a:rPr lang="hu-HU" dirty="0" err="1" smtClean="0"/>
              <a:t>Darvasiné</a:t>
            </a:r>
            <a:r>
              <a:rPr lang="hu-HU" dirty="0" smtClean="0"/>
              <a:t> </a:t>
            </a:r>
            <a:r>
              <a:rPr lang="hu-HU" dirty="0" err="1" smtClean="0"/>
              <a:t>Rück</a:t>
            </a:r>
            <a:r>
              <a:rPr lang="hu-HU" dirty="0" smtClean="0"/>
              <a:t> Angéla –	 szociálpedagógus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err="1" smtClean="0"/>
              <a:t>Surapka</a:t>
            </a:r>
            <a:r>
              <a:rPr lang="hu-HU" dirty="0" smtClean="0"/>
              <a:t> Borbála –		 fejlesztőpedagógus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err="1" smtClean="0"/>
              <a:t>Hohn</a:t>
            </a:r>
            <a:r>
              <a:rPr lang="hu-HU" dirty="0" smtClean="0"/>
              <a:t> Réka – 		 szociális munkás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err="1" smtClean="0"/>
              <a:t>Bükösdi</a:t>
            </a:r>
            <a:r>
              <a:rPr lang="hu-HU" dirty="0" smtClean="0"/>
              <a:t> Zsófia –		 szociális munkás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Poór Zoltánné – 		szociálpedagógus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Vargáné Szabó Gabriella – 	szociálpedagógus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Kerekes Szabina- 		szociális munkás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err="1"/>
              <a:t>P</a:t>
            </a:r>
            <a:r>
              <a:rPr lang="hu-HU" dirty="0" err="1" smtClean="0"/>
              <a:t>anduricsné</a:t>
            </a:r>
            <a:r>
              <a:rPr lang="hu-HU" dirty="0" smtClean="0"/>
              <a:t> Kemenes Olga- pedagógus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Nagy Ildikó – 		pedagógus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Szolnoki Csaba – 		pedagógus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err="1" smtClean="0"/>
              <a:t>Spéth</a:t>
            </a:r>
            <a:r>
              <a:rPr lang="hu-HU" dirty="0" smtClean="0"/>
              <a:t> Linda Andrea – 	pedagógus</a:t>
            </a:r>
          </a:p>
          <a:p>
            <a:pPr>
              <a:buFontTx/>
              <a:buChar char="-"/>
            </a:pPr>
            <a:r>
              <a:rPr lang="hu-HU" dirty="0" smtClean="0"/>
              <a:t>Lengyelné </a:t>
            </a:r>
            <a:r>
              <a:rPr lang="hu-HU" dirty="0" err="1" smtClean="0"/>
              <a:t>Schelb</a:t>
            </a:r>
            <a:r>
              <a:rPr lang="hu-HU" dirty="0" smtClean="0"/>
              <a:t> Anett –       pedagógus </a:t>
            </a:r>
          </a:p>
          <a:p>
            <a:pPr>
              <a:buFontTx/>
              <a:buChar char="-"/>
            </a:pPr>
            <a:r>
              <a:rPr lang="hu-HU" dirty="0"/>
              <a:t> </a:t>
            </a:r>
            <a:r>
              <a:rPr lang="hu-HU" dirty="0" smtClean="0"/>
              <a:t>Molnár </a:t>
            </a:r>
            <a:r>
              <a:rPr lang="hu-HU" dirty="0" err="1" smtClean="0"/>
              <a:t>piroska</a:t>
            </a:r>
            <a:r>
              <a:rPr lang="hu-HU" dirty="0" smtClean="0"/>
              <a:t> - 		pedagógus</a:t>
            </a:r>
          </a:p>
          <a:p>
            <a:pPr>
              <a:buFontTx/>
              <a:buChar char="-"/>
            </a:pP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857224" y="121442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Helyszínek bemutatása: Hosszúhetény</a:t>
            </a:r>
          </a:p>
        </p:txBody>
      </p:sp>
      <p:pic>
        <p:nvPicPr>
          <p:cNvPr id="7" name="Kép 6" descr="DSCF41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1714488"/>
            <a:ext cx="5114932" cy="38361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857224" y="121442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Helyszínek bemutatása: Hosszúhetény</a:t>
            </a:r>
          </a:p>
        </p:txBody>
      </p:sp>
      <p:pic>
        <p:nvPicPr>
          <p:cNvPr id="8" name="Kép 7" descr="DSCF41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1714488"/>
            <a:ext cx="5072098" cy="38040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857224" y="121442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Helyszínek bemutatása: Komló</a:t>
            </a:r>
          </a:p>
        </p:txBody>
      </p:sp>
      <p:pic>
        <p:nvPicPr>
          <p:cNvPr id="9" name="Kép 8" descr="P1010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1714488"/>
            <a:ext cx="5072098" cy="38040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857224" y="121442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Helyszínek bemutatása: Magyarszék</a:t>
            </a:r>
          </a:p>
        </p:txBody>
      </p:sp>
      <p:pic>
        <p:nvPicPr>
          <p:cNvPr id="8" name="Kép 7" descr="Klub Magyarszék 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643050"/>
            <a:ext cx="2946818" cy="3929090"/>
          </a:xfrm>
          <a:prstGeom prst="rect">
            <a:avLst/>
          </a:prstGeom>
        </p:spPr>
      </p:pic>
      <p:pic>
        <p:nvPicPr>
          <p:cNvPr id="10" name="Kép 9" descr="Klub Magyarszék 0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2000240"/>
            <a:ext cx="4476749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7" name="Picture 3" descr="uszt_logo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00042"/>
            <a:ext cx="2490788" cy="744538"/>
          </a:xfrm>
          <a:prstGeom prst="rect">
            <a:avLst/>
          </a:prstGeom>
          <a:noFill/>
        </p:spPr>
      </p:pic>
      <p:pic>
        <p:nvPicPr>
          <p:cNvPr id="1030" name="Picture 6" descr="EU_ES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572140"/>
            <a:ext cx="3335337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MM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5715016"/>
            <a:ext cx="23336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zövegdoboz 11"/>
          <p:cNvSpPr txBox="1"/>
          <p:nvPr/>
        </p:nvSpPr>
        <p:spPr>
          <a:xfrm>
            <a:off x="857224" y="121442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Helyszínek bemutatása: Szászvár</a:t>
            </a:r>
          </a:p>
        </p:txBody>
      </p:sp>
      <p:pic>
        <p:nvPicPr>
          <p:cNvPr id="7" name="Kép 6" descr="IMG_0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62105" y="1785925"/>
            <a:ext cx="4738721" cy="35540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301</Words>
  <Application>Microsoft Office PowerPoint</Application>
  <PresentationFormat>Diavetítés a képernyőre (4:3 oldalarány)</PresentationFormat>
  <Paragraphs>145</Paragraphs>
  <Slides>27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Office-téma</vt:lpstr>
      <vt:lpstr>Támop 5.2.5/A-10/2-2010-0041  „Klubhálózattal a szociális hátrányok leküzdéséért”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</vt:vector>
  </TitlesOfParts>
  <Company>Komlói Családsegítő Szolgálat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Támop 5.2.5/A-10/2-2010-0041  „Klubhálózattal a szociális hátrányok lekűzdésért”</dc:title>
  <dc:creator>Ágotainé Leipold Krisztina</dc:creator>
  <cp:lastModifiedBy>Ágotainé Leipold Krisztina</cp:lastModifiedBy>
  <cp:revision>20</cp:revision>
  <dcterms:created xsi:type="dcterms:W3CDTF">2011-11-08T10:44:56Z</dcterms:created>
  <dcterms:modified xsi:type="dcterms:W3CDTF">2011-11-09T07:09:27Z</dcterms:modified>
</cp:coreProperties>
</file>